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6" r:id="rId3"/>
    <p:sldId id="264" r:id="rId4"/>
    <p:sldId id="262" r:id="rId5"/>
    <p:sldId id="263" r:id="rId6"/>
    <p:sldId id="258" r:id="rId7"/>
    <p:sldId id="261" r:id="rId8"/>
    <p:sldId id="267" r:id="rId9"/>
    <p:sldId id="265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4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18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7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60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97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4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1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76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2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0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791F1E-91C1-403F-90AC-8CE3220E190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2F1BE6-3AA9-4382-ACD0-26674826BCF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1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9829" y="574766"/>
            <a:ext cx="9318171" cy="293519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сопровождение деятельности учителя как одно из условий повышения качества образования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0" y="4462670"/>
            <a:ext cx="10170924" cy="1135949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Валентина Ивановна,</a:t>
            </a:r>
          </a:p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заместитель директора по учебной работе</a:t>
            </a:r>
          </a:p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«Лицей №186-»Перспектива»</a:t>
            </a:r>
          </a:p>
          <a:p>
            <a:pPr algn="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Приволжского района г. Казани 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070" y="134224"/>
            <a:ext cx="9989610" cy="158551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А </a:t>
            </a:r>
            <a:r>
              <a:rPr lang="ru-RU" sz="4000" b="1" dirty="0">
                <a:solidFill>
                  <a:srgbClr val="FF0000"/>
                </a:solidFill>
              </a:rPr>
              <a:t>результатами реализации методического сопровождения педагогов должны стать: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070" y="1417739"/>
            <a:ext cx="9989610" cy="4451355"/>
          </a:xfrm>
        </p:spPr>
        <p:txBody>
          <a:bodyPr/>
          <a:lstStyle/>
          <a:p>
            <a:r>
              <a:rPr lang="ru-RU" sz="2400" b="1" dirty="0"/>
              <a:t>- наличие позитивной динамики в повышении квалификации педагогов, уровня их профессиональной компетентности;</a:t>
            </a:r>
            <a:endParaRPr lang="ru-RU" sz="2400" dirty="0"/>
          </a:p>
          <a:p>
            <a:r>
              <a:rPr lang="ru-RU" sz="2400" b="1" dirty="0"/>
              <a:t>- стимулирование потребности к развитию личностного и профессионального потенциала в профессиональной сфере;</a:t>
            </a:r>
            <a:endParaRPr lang="ru-RU" sz="2400" dirty="0"/>
          </a:p>
          <a:p>
            <a:r>
              <a:rPr lang="ru-RU" sz="2400" b="1" dirty="0"/>
              <a:t>-удовлетворенность результатом собственной профессиональной деятельности;</a:t>
            </a:r>
            <a:endParaRPr lang="ru-RU" sz="2400" dirty="0"/>
          </a:p>
          <a:p>
            <a:r>
              <a:rPr lang="ru-RU" sz="2400" b="1" dirty="0"/>
              <a:t>- рост числа участников конкурсов педагогических достижений;</a:t>
            </a:r>
            <a:endParaRPr lang="ru-RU" sz="2400" dirty="0"/>
          </a:p>
          <a:p>
            <a:r>
              <a:rPr lang="ru-RU" sz="2400" b="1" dirty="0"/>
              <a:t>- развитие готовности педагогов к дальнейшему самообразованию;</a:t>
            </a:r>
            <a:endParaRPr lang="ru-RU" sz="2400" dirty="0"/>
          </a:p>
          <a:p>
            <a:r>
              <a:rPr lang="ru-RU" sz="2400" b="1" dirty="0"/>
              <a:t>достижения воспитанниками оптимальных результатов.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1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5029" y="1744910"/>
            <a:ext cx="9144000" cy="1422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200" b="1" i="1" dirty="0">
                <a:solidFill>
                  <a:srgbClr val="2D2D2D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i="1" dirty="0">
                <a:solidFill>
                  <a:srgbClr val="2D2D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о новой школе – это прежде всего вопрос о новом учителе… Но нового учителя просто создать нельзя, он может только создаться и при том только условии, что он продолжает "творить себя".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2D2D2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М.М. Рубинштейн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826" y="437321"/>
            <a:ext cx="10495722" cy="12533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400" b="1" i="1" dirty="0" smtClean="0">
                <a:solidFill>
                  <a:srgbClr val="C00000"/>
                </a:solidFill>
              </a:rPr>
              <a:t>Количественный </a:t>
            </a:r>
            <a:r>
              <a:rPr lang="ru-RU" sz="4400" b="1" i="1" dirty="0">
                <a:solidFill>
                  <a:srgbClr val="C00000"/>
                </a:solidFill>
              </a:rPr>
              <a:t>и качественный состав кадров</a:t>
            </a:r>
            <a:r>
              <a:rPr lang="ru-RU" sz="4400" b="1" dirty="0">
                <a:solidFill>
                  <a:srgbClr val="C00000"/>
                </a:solidFill>
              </a:rPr>
              <a:t/>
            </a:r>
            <a:br>
              <a:rPr lang="ru-RU" sz="4400" b="1" dirty="0">
                <a:solidFill>
                  <a:srgbClr val="C00000"/>
                </a:solidFill>
              </a:rPr>
            </a:br>
            <a:endParaRPr lang="ru-RU" sz="4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853122"/>
              </p:ext>
            </p:extLst>
          </p:nvPr>
        </p:nvGraphicFramePr>
        <p:xfrm>
          <a:off x="675863" y="1838740"/>
          <a:ext cx="11161642" cy="4096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797">
                  <a:extLst>
                    <a:ext uri="{9D8B030D-6E8A-4147-A177-3AD203B41FA5}">
                      <a16:colId xmlns:a16="http://schemas.microsoft.com/office/drawing/2014/main" val="593763407"/>
                    </a:ext>
                  </a:extLst>
                </a:gridCol>
                <a:gridCol w="2265771">
                  <a:extLst>
                    <a:ext uri="{9D8B030D-6E8A-4147-A177-3AD203B41FA5}">
                      <a16:colId xmlns:a16="http://schemas.microsoft.com/office/drawing/2014/main" val="1272085650"/>
                    </a:ext>
                  </a:extLst>
                </a:gridCol>
                <a:gridCol w="2265771">
                  <a:extLst>
                    <a:ext uri="{9D8B030D-6E8A-4147-A177-3AD203B41FA5}">
                      <a16:colId xmlns:a16="http://schemas.microsoft.com/office/drawing/2014/main" val="3159237009"/>
                    </a:ext>
                  </a:extLst>
                </a:gridCol>
                <a:gridCol w="2265771">
                  <a:extLst>
                    <a:ext uri="{9D8B030D-6E8A-4147-A177-3AD203B41FA5}">
                      <a16:colId xmlns:a16="http://schemas.microsoft.com/office/drawing/2014/main" val="1764742927"/>
                    </a:ext>
                  </a:extLst>
                </a:gridCol>
                <a:gridCol w="2018532">
                  <a:extLst>
                    <a:ext uri="{9D8B030D-6E8A-4147-A177-3AD203B41FA5}">
                      <a16:colId xmlns:a16="http://schemas.microsoft.com/office/drawing/2014/main" val="3543990756"/>
                    </a:ext>
                  </a:extLst>
                </a:gridCol>
              </a:tblGrid>
              <a:tr h="1161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2020-2021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2021-2022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2022-2023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>
                          <a:effectLst/>
                        </a:rPr>
                        <a:t>Аттест-ция</a:t>
                      </a:r>
                      <a:r>
                        <a:rPr lang="ru-RU" sz="2400" dirty="0">
                          <a:effectLst/>
                        </a:rPr>
                        <a:t> 2023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251926"/>
                  </a:ext>
                </a:extLst>
              </a:tr>
              <a:tr h="1161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Кол-во педагогов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65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87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125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 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33586"/>
                  </a:ext>
                </a:extLst>
              </a:tr>
              <a:tr h="567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Высшая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7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18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21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6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15896"/>
                  </a:ext>
                </a:extLst>
              </a:tr>
              <a:tr h="567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Первая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26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35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60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24+4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7620991"/>
                  </a:ext>
                </a:extLst>
              </a:tr>
              <a:tr h="567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СЗД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-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19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effectLst/>
                        </a:rPr>
                        <a:t>24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effectLst/>
                        </a:rPr>
                        <a:t>11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22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9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947" y="327991"/>
            <a:ext cx="10575235" cy="52925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ДЕЛОПРОИЗВОДСТВО В ПРОЦЕССЕ АТТЕСТАЦИИ НА СЗД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77079" y="1083365"/>
            <a:ext cx="11171582" cy="541744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dirty="0"/>
              <a:t>1</a:t>
            </a:r>
            <a:r>
              <a:rPr lang="ru-RU" altLang="ru-RU" sz="2400" b="1" dirty="0">
                <a:solidFill>
                  <a:schemeClr val="tx1"/>
                </a:solidFill>
              </a:rPr>
              <a:t>. </a:t>
            </a:r>
            <a:r>
              <a:rPr lang="ru-RU" altLang="ru-RU" sz="2400" b="1" i="1" dirty="0">
                <a:solidFill>
                  <a:schemeClr val="tx1"/>
                </a:solidFill>
              </a:rPr>
              <a:t>Приказ об утверждении Положения об аттестационной комиссии образовательной организации и Регламента;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i="1" dirty="0">
                <a:solidFill>
                  <a:schemeClr val="tx1"/>
                </a:solidFill>
              </a:rPr>
              <a:t>2. Приказ об утверждении состава аттестационной комиссии образовательной организации;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i="1" dirty="0">
                <a:solidFill>
                  <a:schemeClr val="tx1"/>
                </a:solidFill>
              </a:rPr>
              <a:t>3. Приказ  о проведении аттестации педагогических работников (список подлежащих аттестации);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i="1" dirty="0">
                <a:solidFill>
                  <a:schemeClr val="tx1"/>
                </a:solidFill>
              </a:rPr>
              <a:t>4. Приказ о проведении оценки уровня профессиональных знаний (по согласованию с </a:t>
            </a:r>
            <a:r>
              <a:rPr lang="ru-RU" altLang="ru-RU" sz="2400" b="1" i="1" dirty="0" err="1">
                <a:solidFill>
                  <a:schemeClr val="tx1"/>
                </a:solidFill>
              </a:rPr>
              <a:t>аттестующимся</a:t>
            </a:r>
            <a:r>
              <a:rPr lang="ru-RU" altLang="ru-RU" sz="2400" b="1" i="1" dirty="0">
                <a:solidFill>
                  <a:schemeClr val="tx1"/>
                </a:solidFill>
              </a:rPr>
              <a:t> работником);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i="1" dirty="0">
                <a:solidFill>
                  <a:schemeClr val="tx1"/>
                </a:solidFill>
              </a:rPr>
              <a:t>5.  Журнал регистрации приема аттестационных материалов в аттестационную комиссию образовательной организации;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i="1" dirty="0" smtClean="0">
                <a:solidFill>
                  <a:schemeClr val="tx1"/>
                </a:solidFill>
              </a:rPr>
              <a:t>6.   </a:t>
            </a:r>
            <a:r>
              <a:rPr lang="ru-RU" altLang="ru-RU" sz="2400" b="1" i="1" dirty="0">
                <a:solidFill>
                  <a:schemeClr val="tx1"/>
                </a:solidFill>
              </a:rPr>
              <a:t>Протоколы  заседания аттестационной комиссии образовательной организации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5574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18661" y="248477"/>
            <a:ext cx="11877261" cy="636105"/>
          </a:xfrm>
        </p:spPr>
        <p:txBody>
          <a:bodyPr/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Arial Black" panose="020B0A04020102020204" pitchFamily="34" charset="0"/>
              </a:rPr>
              <a:t>ОРГАНИЗАЦИОННЫЕ МЕРОПРИЯТИЯ ПРИ ПРОВЕДЕНИИ АТТЕСТАЦИИ</a:t>
            </a:r>
            <a:br>
              <a:rPr lang="ru-RU" altLang="ru-RU" sz="20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Arial Black" panose="020B0A04020102020204" pitchFamily="34" charset="0"/>
              </a:rPr>
              <a:t> НА СЗД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28" y="780176"/>
            <a:ext cx="11757991" cy="5934949"/>
          </a:xfrm>
        </p:spPr>
        <p:txBody>
          <a:bodyPr rtlCol="0">
            <a:normAutofit/>
          </a:bodyPr>
          <a:lstStyle/>
          <a:p>
            <a:pPr marL="355600" indent="-355600" algn="just">
              <a:buNone/>
              <a:defRPr/>
            </a:pPr>
            <a:r>
              <a:rPr lang="ru-RU" sz="1800" dirty="0">
                <a:latin typeface="+mj-lt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единый перспективный план аттестации и повышения квалификации педагогических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>
              <a:buNone/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утвердить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аттестационной комиссии образовательной организации +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раз)</a:t>
            </a:r>
          </a:p>
          <a:p>
            <a:pPr marL="355600" indent="-355600" algn="just">
              <a:buNone/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аттестационную комиссию до начала аттестационного периода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каждого учебного года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55600" indent="-355600" algn="just">
              <a:buNone/>
              <a:defRPr/>
            </a:pP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педагогического работника </a:t>
            </a:r>
            <a:endParaRPr lang="ru-RU" alt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>
              <a:buNone/>
              <a:defRPr/>
            </a:pPr>
            <a: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окончания срока действия предыдущей аттестации и отсутствия заявления на аттестацию с целью установления соответствия первой или высшей квалификационной категории). </a:t>
            </a:r>
          </a:p>
          <a:p>
            <a:pPr marL="355600" indent="-355600" algn="just">
              <a:buNone/>
              <a:defRPr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>
              <a:spcBef>
                <a:spcPts val="0"/>
              </a:spcBef>
              <a:buNone/>
              <a:defRPr/>
            </a:pP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583" y="198783"/>
            <a:ext cx="11111947" cy="874643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ОРГАНИЗАЦИОННЫЕ МЕРОПРИЯТИЯ ПРИ ПРОВЕДЕНИИ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АТТЕСТАЦИИ  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НА СЗД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08113" y="1311965"/>
            <a:ext cx="11688417" cy="5331723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400" i="1" dirty="0">
                <a:solidFill>
                  <a:schemeClr val="tx1"/>
                </a:solidFill>
              </a:rPr>
              <a:t>5.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alt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с представлением под 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 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чем за месяц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дня проведения аттестации.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с педагогическими работниками даты и формы оценки уровня профессиональной компетенции(не позднее, чем 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месяц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оценку уровня </a:t>
            </a:r>
            <a:r>
              <a:rPr lang="ru-RU" alt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проф.знаний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в формате профессионального тестирования или конспекта урока 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 комиссии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заседание аттестационной комиссии и оформи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 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выписку из протокола </a:t>
            </a: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с помещением в личное дело педагога.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ru-RU" altLang="ru-RU" sz="2000" dirty="0"/>
          </a:p>
          <a:p>
            <a:pPr algn="just" eaLnBrk="1" hangingPunct="1">
              <a:buFont typeface="Arial" panose="020B0604020202020204" pitchFamily="34" charset="0"/>
              <a:buNone/>
            </a:pPr>
            <a:endParaRPr lang="ru-RU" alt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25841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49088" y="399205"/>
            <a:ext cx="1204291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в целях подтверждения соответствия занимаемой должности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проходят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педагогические работники: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педагогические работники, имеющие квалификационные категории;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проработавшие в занимаемой должности менее двух лет в организации, в которой проводится аттестация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беременные женщины;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женщины, находящиеся в отпуске по беременности и родам;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лица, находящиеся в отпуске по уходу за ребенком до достижения им возраста трех лет;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отсутствовавшие на рабочем месте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четырех месяцев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подряд в связи с заболеванием.</a:t>
            </a: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работников, предусмотренных подпунктами «г» и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настоящего пункта, возможна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два года после их выхода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указанных отпусков; подпунктом «е» – через год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об аттестации на СЗД в трудовую книжку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вносится, выписка из протокола хранится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деле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563" y="453005"/>
            <a:ext cx="10553351" cy="537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   педагогами  в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межаттестационный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период: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посещение урочных и внеурочных учебных, воспитательных и развивающих занятий аттестуемого работника с обучающимися;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 профессиональной педагогической деятельности;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(воспитанников), родителей обучающихся (воспитанников), коллег;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качества освоения обучающимися (воспитанниками) образовательных программ, мониторинг социализации обучающихся и воспитанников, промежуточную, итоговую и государственную итоговую аттестацию по итогам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срезовых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контрольных работ в период аттестации.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9271"/>
            <a:ext cx="10058400" cy="16180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Алгоритмом наставничества можно считать пять этапов:</a:t>
            </a:r>
            <a:b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009" y="1401417"/>
            <a:ext cx="10962861" cy="5237922"/>
          </a:xfrm>
        </p:spPr>
        <p:txBody>
          <a:bodyPr>
            <a:normAutofit/>
          </a:bodyPr>
          <a:lstStyle/>
          <a:p>
            <a:pPr lvl="0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расскажу, ты послушай!</a:t>
            </a:r>
          </a:p>
          <a:p>
            <a:pPr lvl="0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покажу, ты посмотри!</a:t>
            </a:r>
          </a:p>
          <a:p>
            <a:pPr lvl="0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 сделаем вместе!</a:t>
            </a:r>
          </a:p>
          <a:p>
            <a:pPr lvl="0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 сам, я подскажу!</a:t>
            </a:r>
          </a:p>
          <a:p>
            <a:pPr lvl="0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Делай сам, и объясни, что и почему ты делал!</a:t>
            </a:r>
          </a:p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Пятикратное повторение – это тот минимум, при котором информация и навыки закрепляются эффективнее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</TotalTime>
  <Words>677</Words>
  <Application>Microsoft Office PowerPoint</Application>
  <PresentationFormat>Широкоэкранный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Tahoma</vt:lpstr>
      <vt:lpstr>Times New Roman</vt:lpstr>
      <vt:lpstr>Ретро</vt:lpstr>
      <vt:lpstr>Информационно-методическое сопровождение деятельности учителя как одно из условий повышения качества образования </vt:lpstr>
      <vt:lpstr>Презентация PowerPoint</vt:lpstr>
      <vt:lpstr> Количественный и качественный состав кадров </vt:lpstr>
      <vt:lpstr>ДЕЛОПРОИЗВОДСТВО В ПРОЦЕССЕ АТТЕСТАЦИИ НА СЗД</vt:lpstr>
      <vt:lpstr>ОРГАНИЗАЦИОННЫЕ МЕРОПРИЯТИЯ ПРИ ПРОВЕДЕНИИ АТТЕСТАЦИИ  НА СЗД</vt:lpstr>
      <vt:lpstr>ОРГАНИЗАЦИОННЫЕ МЕРОПРИЯТИЯ ПРИ ПРОВЕДЕНИИ АТТЕСТАЦИИ  НА СЗД</vt:lpstr>
      <vt:lpstr>Презентация PowerPoint</vt:lpstr>
      <vt:lpstr>Презентация PowerPoint</vt:lpstr>
      <vt:lpstr>Алгоритмом наставничества можно считать пять этапов: </vt:lpstr>
      <vt:lpstr> А результатами реализации методического сопровождения педагогов должны стать: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186</dc:creator>
  <cp:lastModifiedBy>186</cp:lastModifiedBy>
  <cp:revision>11</cp:revision>
  <dcterms:created xsi:type="dcterms:W3CDTF">2023-02-28T12:40:37Z</dcterms:created>
  <dcterms:modified xsi:type="dcterms:W3CDTF">2023-03-02T09:27:17Z</dcterms:modified>
</cp:coreProperties>
</file>